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6" r:id="rId2"/>
    <p:sldId id="268" r:id="rId3"/>
    <p:sldId id="270" r:id="rId4"/>
    <p:sldId id="263" r:id="rId5"/>
    <p:sldId id="269" r:id="rId6"/>
    <p:sldId id="271" r:id="rId7"/>
    <p:sldId id="272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B33"/>
    <a:srgbClr val="F58C29"/>
    <a:srgbClr val="FFC000"/>
    <a:srgbClr val="2FD033"/>
    <a:srgbClr val="E99A23"/>
    <a:srgbClr val="4A82DD"/>
    <a:srgbClr val="24A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/>
    <p:restoredTop sz="95221"/>
  </p:normalViewPr>
  <p:slideViewPr>
    <p:cSldViewPr snapToGrid="0" snapToObjects="1">
      <p:cViewPr varScale="1">
        <p:scale>
          <a:sx n="107" d="100"/>
          <a:sy n="107" d="100"/>
        </p:scale>
        <p:origin x="17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9/8/21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9/8/21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9/8/21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9/8/21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9/8/21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9/8/21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9/8/21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9/8/21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9/8/21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9/8/21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9/8/21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9/8/21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9/8/21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9/8/21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9/8/21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9/8/21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9/8/21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9/8/21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Helvetica" pitchFamily="2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Helvetica" pitchFamily="2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194F4-C419-B043-AB74-F7D550DD6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04" y="838199"/>
            <a:ext cx="8761413" cy="706964"/>
          </a:xfrm>
        </p:spPr>
        <p:txBody>
          <a:bodyPr/>
          <a:lstStyle/>
          <a:p>
            <a:pPr algn="ctr"/>
            <a:r>
              <a:rPr lang="en-US" sz="4000" dirty="0">
                <a:latin typeface="Helvetica" pitchFamily="2" charset="0"/>
                <a:cs typeface="Arial" panose="020B0604020202020204" pitchFamily="34" charset="0"/>
              </a:rPr>
              <a:t>Study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A25BE-32B0-0246-B91E-30C7CD699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Purpose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001D20-C981-B143-B68C-E92CB6F673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Helvetica" pitchFamily="2" charset="0"/>
              </a:rPr>
              <a:t>Determine the effectiveness of LP UVCI data in detecting UV-absorbing aerosols</a:t>
            </a:r>
          </a:p>
          <a:p>
            <a:r>
              <a:rPr lang="en-US" sz="2000" dirty="0">
                <a:latin typeface="Helvetica" pitchFamily="2" charset="0"/>
              </a:rPr>
              <a:t>Utilize LP to estimate vertical distribution of such UV-absorbing aerosols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003C0-4C70-2544-B45A-90FA1CC9EA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Method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62148-A700-1E4E-A949-DAACD04056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671621" cy="284003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" pitchFamily="2" charset="0"/>
              </a:rPr>
              <a:t>Compare plots of elevated UVCI from NM with UVCI plots from LP</a:t>
            </a:r>
          </a:p>
          <a:p>
            <a:r>
              <a:rPr lang="en-US" sz="2000" dirty="0">
                <a:latin typeface="Helvetica" pitchFamily="2" charset="0"/>
              </a:rPr>
              <a:t>Examine retrieved aerosol profiles of events with elevated UVCI using LP radiance data</a:t>
            </a:r>
          </a:p>
        </p:txBody>
      </p:sp>
    </p:spTree>
    <p:extLst>
      <p:ext uri="{BB962C8B-B14F-4D97-AF65-F5344CB8AC3E}">
        <p14:creationId xmlns:p14="http://schemas.microsoft.com/office/powerpoint/2010/main" val="2780218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82707-6E83-6248-9FF8-691DFF1CD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1387" y="1113062"/>
            <a:ext cx="4091683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Orbit 44623</a:t>
            </a:r>
            <a:endParaRPr lang="en-US" sz="5400" b="0" i="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0E111-0F28-FB48-93CB-92ECE7442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52603" y="4476353"/>
            <a:ext cx="2125011" cy="6209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0" i="0" kern="1200" cap="non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June </a:t>
            </a:r>
            <a:r>
              <a:rPr lang="en-US" sz="24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7, 2020 </a:t>
            </a:r>
          </a:p>
        </p:txBody>
      </p:sp>
      <p:pic>
        <p:nvPicPr>
          <p:cNvPr id="11" name="Picture 10" descr="A picture containing map&#10;&#10;Description automatically generated">
            <a:extLst>
              <a:ext uri="{FF2B5EF4-FFF2-40B4-BE49-F238E27FC236}">
                <a16:creationId xmlns:a16="http://schemas.microsoft.com/office/drawing/2014/main" id="{0DB9F9C8-7AA2-C641-BF0A-5C55CD64D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386" y="1113063"/>
            <a:ext cx="5461661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7696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EDE55-22CB-5F4B-8D18-DB922ED30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265" y="819418"/>
            <a:ext cx="9452086" cy="9058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Helvetica" pitchFamily="2" charset="0"/>
              </a:rPr>
              <a:t>NM and LP UVCI from SNPP:</a:t>
            </a:r>
            <a:br>
              <a:rPr lang="en-US" sz="4400" dirty="0">
                <a:latin typeface="Helvetica" pitchFamily="2" charset="0"/>
              </a:rPr>
            </a:br>
            <a:r>
              <a:rPr lang="en-US" sz="4400" dirty="0">
                <a:latin typeface="Helvetica" pitchFamily="2" charset="0"/>
              </a:rPr>
              <a:t>Saharan Dust 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F67E6485-DAAC-8849-BF15-BD60B9EBA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3030220"/>
            <a:ext cx="8825659" cy="3416300"/>
          </a:xfrm>
        </p:spPr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0B868D-CDAC-764B-B44C-3221C7AA47E0}"/>
              </a:ext>
            </a:extLst>
          </p:cNvPr>
          <p:cNvCxnSpPr>
            <a:cxnSpLocks/>
          </p:cNvCxnSpPr>
          <p:nvPr/>
        </p:nvCxnSpPr>
        <p:spPr>
          <a:xfrm>
            <a:off x="4402666" y="3123475"/>
            <a:ext cx="0" cy="217157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D8FF1F-437C-AF44-A70F-B6F5D5290629}"/>
              </a:ext>
            </a:extLst>
          </p:cNvPr>
          <p:cNvGrpSpPr/>
          <p:nvPr/>
        </p:nvGrpSpPr>
        <p:grpSpPr>
          <a:xfrm>
            <a:off x="6097694" y="2498785"/>
            <a:ext cx="5491077" cy="3889123"/>
            <a:chOff x="6161489" y="1668030"/>
            <a:chExt cx="5491077" cy="388912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9B932DA-E1E2-3D41-8CC7-F449864A7430}"/>
                </a:ext>
              </a:extLst>
            </p:cNvPr>
            <p:cNvGrpSpPr/>
            <p:nvPr/>
          </p:nvGrpSpPr>
          <p:grpSpPr>
            <a:xfrm>
              <a:off x="6161489" y="2141653"/>
              <a:ext cx="5491077" cy="3415500"/>
              <a:chOff x="6161489" y="2141653"/>
              <a:chExt cx="5491077" cy="3415500"/>
            </a:xfrm>
          </p:grpSpPr>
          <p:pic>
            <p:nvPicPr>
              <p:cNvPr id="4" name="Picture 3" descr="Chart, line chart&#10;&#10;Description automatically generated">
                <a:extLst>
                  <a:ext uri="{FF2B5EF4-FFF2-40B4-BE49-F238E27FC236}">
                    <a16:creationId xmlns:a16="http://schemas.microsoft.com/office/drawing/2014/main" id="{0F12876E-48C8-4046-B3D1-1AF71A9D9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61489" y="2141653"/>
                <a:ext cx="5491077" cy="3415500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A8C273-2568-5D49-ADAA-6B63CAD53390}"/>
                  </a:ext>
                </a:extLst>
              </p:cNvPr>
              <p:cNvSpPr txBox="1"/>
              <p:nvPr/>
            </p:nvSpPr>
            <p:spPr>
              <a:xfrm>
                <a:off x="8832543" y="2315120"/>
                <a:ext cx="12118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89B33"/>
                    </a:solidFill>
                    <a:latin typeface="Helvetica" pitchFamily="2" charset="0"/>
                    <a:cs typeface="Calibri" panose="020F0502020204030204" pitchFamily="34" charset="0"/>
                  </a:rPr>
                  <a:t>Center</a:t>
                </a:r>
                <a:r>
                  <a:rPr lang="en-US" dirty="0">
                    <a:solidFill>
                      <a:srgbClr val="FFC000"/>
                    </a:solidFill>
                    <a:latin typeface="Helvetica" pitchFamily="2" charset="0"/>
                    <a:cs typeface="Calibri" panose="020F0502020204030204" pitchFamily="34" charset="0"/>
                  </a:rPr>
                  <a:t> </a:t>
                </a:r>
                <a:br>
                  <a:rPr lang="en-US" dirty="0">
                    <a:latin typeface="Helvetica" pitchFamily="2" charset="0"/>
                    <a:cs typeface="Calibri" panose="020F0502020204030204" pitchFamily="34" charset="0"/>
                  </a:rPr>
                </a:br>
                <a:r>
                  <a:rPr lang="en-US" dirty="0">
                    <a:solidFill>
                      <a:srgbClr val="0070C0"/>
                    </a:solidFill>
                    <a:latin typeface="Helvetica" pitchFamily="2" charset="0"/>
                    <a:cs typeface="Calibri" panose="020F0502020204030204" pitchFamily="34" charset="0"/>
                  </a:rPr>
                  <a:t>Left</a:t>
                </a:r>
              </a:p>
              <a:p>
                <a:r>
                  <a:rPr lang="en-US" dirty="0">
                    <a:solidFill>
                      <a:srgbClr val="00B050"/>
                    </a:solidFill>
                    <a:latin typeface="Helvetica" pitchFamily="2" charset="0"/>
                    <a:cs typeface="Calibri" panose="020F0502020204030204" pitchFamily="34" charset="0"/>
                  </a:rPr>
                  <a:t>Right</a:t>
                </a:r>
                <a:r>
                  <a:rPr lang="en-US" dirty="0">
                    <a:solidFill>
                      <a:srgbClr val="2FD033"/>
                    </a:solidFill>
                    <a:latin typeface="Helvetica" pitchFamily="2" charset="0"/>
                    <a:cs typeface="Calibri" panose="020F0502020204030204" pitchFamily="34" charset="0"/>
                  </a:rPr>
                  <a:t> </a:t>
                </a:r>
                <a:endParaRPr lang="en-US" dirty="0">
                  <a:solidFill>
                    <a:srgbClr val="0070C0"/>
                  </a:solidFill>
                  <a:latin typeface="Helvetica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62E5CC-82FD-E745-B3AA-3FF3233FB953}"/>
                </a:ext>
              </a:extLst>
            </p:cNvPr>
            <p:cNvSpPr txBox="1"/>
            <p:nvPr/>
          </p:nvSpPr>
          <p:spPr>
            <a:xfrm>
              <a:off x="7966826" y="1668030"/>
              <a:ext cx="25565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" pitchFamily="2" charset="0"/>
                </a:rPr>
                <a:t>OMPS LP all slits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3342FE-5A6D-AB4D-BAC4-6802E1AACE50}"/>
              </a:ext>
            </a:extLst>
          </p:cNvPr>
          <p:cNvGrpSpPr/>
          <p:nvPr/>
        </p:nvGrpSpPr>
        <p:grpSpPr>
          <a:xfrm>
            <a:off x="614486" y="2498786"/>
            <a:ext cx="5479822" cy="3889123"/>
            <a:chOff x="550691" y="1668031"/>
            <a:chExt cx="5479822" cy="3889123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34434CEC-2E67-E94A-89EE-BD22EE161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691" y="2141653"/>
              <a:ext cx="5479822" cy="341550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EF928F-897F-4646-AFB1-BD677979ADB1}"/>
                </a:ext>
              </a:extLst>
            </p:cNvPr>
            <p:cNvSpPr txBox="1"/>
            <p:nvPr/>
          </p:nvSpPr>
          <p:spPr>
            <a:xfrm>
              <a:off x="2224310" y="1668031"/>
              <a:ext cx="2727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" pitchFamily="2" charset="0"/>
                </a:rPr>
                <a:t>OMPS NM row 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923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E81C-697A-214F-91C1-9DF700E6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699" y="814770"/>
            <a:ext cx="9240602" cy="803821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/>
              <a:t>Vertical Profiling of Aerosol using </a:t>
            </a:r>
            <a:br>
              <a:rPr lang="en-US" sz="4000" dirty="0"/>
            </a:br>
            <a:r>
              <a:rPr lang="en-US" sz="4000" dirty="0"/>
              <a:t>LP 997 nm Radiances: Saharan Dust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8E29DC-6ECE-7340-85CF-2E26BBC3DEA3}"/>
              </a:ext>
            </a:extLst>
          </p:cNvPr>
          <p:cNvGrpSpPr/>
          <p:nvPr/>
        </p:nvGrpSpPr>
        <p:grpSpPr>
          <a:xfrm>
            <a:off x="1614790" y="2393002"/>
            <a:ext cx="4792495" cy="3474787"/>
            <a:chOff x="7003915" y="2315182"/>
            <a:chExt cx="4713689" cy="3252355"/>
          </a:xfrm>
        </p:grpSpPr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5A5EF5B5-F5D0-634E-BDD8-552700D74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3915" y="2315182"/>
              <a:ext cx="4713689" cy="325235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8B007C-D3ED-0F43-B029-F096F946E46F}"/>
                </a:ext>
              </a:extLst>
            </p:cNvPr>
            <p:cNvSpPr txBox="1"/>
            <p:nvPr/>
          </p:nvSpPr>
          <p:spPr>
            <a:xfrm>
              <a:off x="10907941" y="3598176"/>
              <a:ext cx="638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4A82DD"/>
                  </a:solidFill>
                  <a:latin typeface="Helvetica" pitchFamily="2" charset="0"/>
                </a:rPr>
                <a:t>Left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97A921-8C60-304C-A9AD-0B32F71926B3}"/>
                </a:ext>
              </a:extLst>
            </p:cNvPr>
            <p:cNvSpPr txBox="1"/>
            <p:nvPr/>
          </p:nvSpPr>
          <p:spPr>
            <a:xfrm>
              <a:off x="9376893" y="4234258"/>
              <a:ext cx="1244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99A23"/>
                  </a:solidFill>
                  <a:latin typeface="Helvetica" pitchFamily="2" charset="0"/>
                </a:rPr>
                <a:t>Center slit</a:t>
              </a:r>
              <a:endParaRPr lang="en-US" dirty="0">
                <a:latin typeface="Helvetica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B8E47-E4DD-9D44-A8F4-EC7DE4905274}"/>
                </a:ext>
              </a:extLst>
            </p:cNvPr>
            <p:cNvSpPr txBox="1"/>
            <p:nvPr/>
          </p:nvSpPr>
          <p:spPr>
            <a:xfrm>
              <a:off x="8017838" y="3808379"/>
              <a:ext cx="801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4A428"/>
                  </a:solidFill>
                  <a:latin typeface="Helvetica" pitchFamily="2" charset="0"/>
                </a:rPr>
                <a:t>Right</a:t>
              </a:r>
              <a:endParaRPr lang="en-US" dirty="0">
                <a:latin typeface="Helvetica" pitchFamily="2" charset="0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292748D-CFDD-F04C-B099-AEE0730CC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831" y="2295727"/>
            <a:ext cx="4274699" cy="388269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BED4FDA-9CBB-3840-9FF7-74B881E2E480}"/>
              </a:ext>
            </a:extLst>
          </p:cNvPr>
          <p:cNvSpPr txBox="1">
            <a:spLocks/>
          </p:cNvSpPr>
          <p:nvPr/>
        </p:nvSpPr>
        <p:spPr>
          <a:xfrm>
            <a:off x="800169" y="5978229"/>
            <a:ext cx="6150848" cy="80382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  <a:alpha val="51785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dirty="0">
                <a:latin typeface="Helvetica" pitchFamily="2" charset="0"/>
              </a:rPr>
              <a:t>Rayleigh scattering gets large at shorter wavelengths</a:t>
            </a:r>
          </a:p>
          <a:p>
            <a:pPr>
              <a:spcBef>
                <a:spcPts val="500"/>
              </a:spcBef>
            </a:pPr>
            <a:r>
              <a:rPr lang="en-US" sz="1600" dirty="0">
                <a:latin typeface="Helvetica" pitchFamily="2" charset="0"/>
              </a:rPr>
              <a:t>997nm radiance gives tropospheric aerosol profile information</a:t>
            </a:r>
          </a:p>
          <a:p>
            <a:pPr>
              <a:spcBef>
                <a:spcPts val="500"/>
              </a:spcBef>
            </a:pPr>
            <a:r>
              <a:rPr lang="en-US" sz="1600" dirty="0">
                <a:latin typeface="Helvetica" pitchFamily="2" charset="0"/>
              </a:rPr>
              <a:t>Remains harder to see aerosols at lowest altitudes</a:t>
            </a:r>
          </a:p>
        </p:txBody>
      </p:sp>
    </p:spTree>
    <p:extLst>
      <p:ext uri="{BB962C8B-B14F-4D97-AF65-F5344CB8AC3E}">
        <p14:creationId xmlns:p14="http://schemas.microsoft.com/office/powerpoint/2010/main" val="522823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82707-6E83-6248-9FF8-691DFF1CD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1583" y="1113062"/>
            <a:ext cx="3871608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Orbit </a:t>
            </a:r>
            <a:r>
              <a:rPr lang="en-US" sz="5400" b="0" i="0" kern="1200" dirty="0">
                <a:solidFill>
                  <a:schemeClr val="tx1"/>
                </a:solidFill>
              </a:rPr>
              <a:t>41609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7746FE82-E0B0-5D4E-B5FA-57BDEE65F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63" y="1138360"/>
            <a:ext cx="6470907" cy="45781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633423-58D0-914F-8E85-1625EAC2E4D2}"/>
              </a:ext>
            </a:extLst>
          </p:cNvPr>
          <p:cNvSpPr txBox="1">
            <a:spLocks/>
          </p:cNvSpPr>
          <p:nvPr/>
        </p:nvSpPr>
        <p:spPr>
          <a:xfrm>
            <a:off x="8452603" y="4476353"/>
            <a:ext cx="2629634" cy="6209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cap="none" dirty="0"/>
              <a:t>November 8, 2019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1332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D8EE25CD-1D9E-9C45-B047-6912A23B7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308" y="2868970"/>
            <a:ext cx="5521749" cy="3622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0EDE55-22CB-5F4B-8D18-DB922ED30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265" y="819418"/>
            <a:ext cx="9452086" cy="9058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NM and LP UVCI from SNPP:</a:t>
            </a:r>
            <a:br>
              <a:rPr lang="en-US" sz="4400" dirty="0"/>
            </a:br>
            <a:r>
              <a:rPr lang="en-US" sz="4400" dirty="0"/>
              <a:t>Australian Wildfires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D8FF1F-437C-AF44-A70F-B6F5D5290629}"/>
              </a:ext>
            </a:extLst>
          </p:cNvPr>
          <p:cNvGrpSpPr/>
          <p:nvPr/>
        </p:nvGrpSpPr>
        <p:grpSpPr>
          <a:xfrm>
            <a:off x="7591746" y="2498785"/>
            <a:ext cx="3377271" cy="1315557"/>
            <a:chOff x="7655541" y="1668030"/>
            <a:chExt cx="3377271" cy="13155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BA8C273-2568-5D49-ADAA-6B63CAD53390}"/>
                </a:ext>
              </a:extLst>
            </p:cNvPr>
            <p:cNvSpPr txBox="1"/>
            <p:nvPr/>
          </p:nvSpPr>
          <p:spPr>
            <a:xfrm>
              <a:off x="7972269" y="2614255"/>
              <a:ext cx="839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Helvetica" pitchFamily="2" charset="0"/>
                  <a:cs typeface="Calibri" panose="020F0502020204030204" pitchFamily="34" charset="0"/>
                </a:rPr>
                <a:t>Right</a:t>
              </a:r>
              <a:endParaRPr lang="en-US" dirty="0">
                <a:solidFill>
                  <a:srgbClr val="0070C0"/>
                </a:solidFill>
                <a:latin typeface="Helvetica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62E5CC-82FD-E745-B3AA-3FF3233FB953}"/>
                </a:ext>
              </a:extLst>
            </p:cNvPr>
            <p:cNvSpPr txBox="1"/>
            <p:nvPr/>
          </p:nvSpPr>
          <p:spPr>
            <a:xfrm>
              <a:off x="7655541" y="1668030"/>
              <a:ext cx="33772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" pitchFamily="2" charset="0"/>
                </a:rPr>
                <a:t>OMPS LP UVCI all slits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EF928F-897F-4646-AFB1-BD677979ADB1}"/>
              </a:ext>
            </a:extLst>
          </p:cNvPr>
          <p:cNvSpPr txBox="1"/>
          <p:nvPr/>
        </p:nvSpPr>
        <p:spPr>
          <a:xfrm>
            <a:off x="2093554" y="2498786"/>
            <a:ext cx="35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OMPS NM UVCI row 18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FA5878-8629-FD4A-A335-61E606F6D0D8}"/>
              </a:ext>
            </a:extLst>
          </p:cNvPr>
          <p:cNvSpPr/>
          <p:nvPr/>
        </p:nvSpPr>
        <p:spPr>
          <a:xfrm>
            <a:off x="9543838" y="4230265"/>
            <a:ext cx="543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Left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306AC7-B363-D947-B5D7-171B9A8A0E3B}"/>
              </a:ext>
            </a:extLst>
          </p:cNvPr>
          <p:cNvSpPr/>
          <p:nvPr/>
        </p:nvSpPr>
        <p:spPr>
          <a:xfrm>
            <a:off x="8591223" y="4680158"/>
            <a:ext cx="813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58C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Center</a:t>
            </a:r>
            <a:endParaRPr lang="en-US" dirty="0">
              <a:solidFill>
                <a:srgbClr val="F58C29"/>
              </a:solidFill>
            </a:endParaRPr>
          </a:p>
        </p:txBody>
      </p:sp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8A0FEAD1-9DD0-AB42-AA8A-9B5C489B9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76" y="2868970"/>
            <a:ext cx="5521749" cy="36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90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Chart, line chart&#10;&#10;Description automatically generated">
            <a:extLst>
              <a:ext uri="{FF2B5EF4-FFF2-40B4-BE49-F238E27FC236}">
                <a16:creationId xmlns:a16="http://schemas.microsoft.com/office/drawing/2014/main" id="{30C71F91-319C-A940-9FC0-5137874CF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1498" y="2587808"/>
            <a:ext cx="4878627" cy="3416300"/>
          </a:xfr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16D3AFE-EDA3-274E-A3DB-8D60F4452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679" y="853892"/>
            <a:ext cx="10132641" cy="803821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/>
              <a:t>Vertical Profiling of Aerosol using </a:t>
            </a:r>
            <a:br>
              <a:rPr lang="en-US" sz="4000" dirty="0"/>
            </a:br>
            <a:r>
              <a:rPr lang="en-US" sz="4000" dirty="0"/>
              <a:t>LP 997 nm Radiances: Australian Wildfires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D11A84-C8CC-4D47-8287-33E403EA6962}"/>
              </a:ext>
            </a:extLst>
          </p:cNvPr>
          <p:cNvGrpSpPr/>
          <p:nvPr/>
        </p:nvGrpSpPr>
        <p:grpSpPr>
          <a:xfrm>
            <a:off x="-1783789" y="4956961"/>
            <a:ext cx="7484434" cy="1277980"/>
            <a:chOff x="7655541" y="851715"/>
            <a:chExt cx="7484434" cy="127798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E0F330-A88B-4A40-9AE9-9687EE9560E8}"/>
                </a:ext>
              </a:extLst>
            </p:cNvPr>
            <p:cNvSpPr txBox="1"/>
            <p:nvPr/>
          </p:nvSpPr>
          <p:spPr>
            <a:xfrm>
              <a:off x="14300238" y="851715"/>
              <a:ext cx="839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Right</a:t>
              </a:r>
              <a:endPara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566AAF-60ED-444F-9E05-C7268DE8B542}"/>
                </a:ext>
              </a:extLst>
            </p:cNvPr>
            <p:cNvSpPr txBox="1"/>
            <p:nvPr/>
          </p:nvSpPr>
          <p:spPr>
            <a:xfrm>
              <a:off x="7655541" y="1668030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400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6A9A102-577A-AE4E-8366-F9DE191A6740}"/>
              </a:ext>
            </a:extLst>
          </p:cNvPr>
          <p:cNvSpPr/>
          <p:nvPr/>
        </p:nvSpPr>
        <p:spPr>
          <a:xfrm>
            <a:off x="5429000" y="3461579"/>
            <a:ext cx="543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Left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08F2D4-48A0-8444-9282-F3754F54AEA5}"/>
              </a:ext>
            </a:extLst>
          </p:cNvPr>
          <p:cNvSpPr/>
          <p:nvPr/>
        </p:nvSpPr>
        <p:spPr>
          <a:xfrm>
            <a:off x="5042324" y="4279146"/>
            <a:ext cx="813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58C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Center</a:t>
            </a:r>
            <a:endParaRPr lang="en-US" dirty="0">
              <a:solidFill>
                <a:srgbClr val="F58C2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D4B72-9877-7E49-BF0C-533F53A44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482" y="2514326"/>
            <a:ext cx="4405640" cy="360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39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7797-A8B6-534C-A554-8A60F4522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Results and Conclusions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A539BAE-ECF4-7D4B-8E74-79952D422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396" y="2694940"/>
            <a:ext cx="10086957" cy="34163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Helvetica" pitchFamily="2" charset="0"/>
              </a:rPr>
              <a:t>LP UVCI is correlated with NM UVCI and </a:t>
            </a:r>
            <a:br>
              <a:rPr lang="en-US" sz="3200" dirty="0">
                <a:latin typeface="Helvetica" pitchFamily="2" charset="0"/>
              </a:rPr>
            </a:br>
            <a:r>
              <a:rPr lang="en-US" sz="3200" dirty="0">
                <a:latin typeface="Helvetica" pitchFamily="2" charset="0"/>
              </a:rPr>
              <a:t>can be used to identify tropospheric aerosols.</a:t>
            </a:r>
          </a:p>
          <a:p>
            <a:r>
              <a:rPr lang="en-US" sz="3200" dirty="0">
                <a:latin typeface="Helvetica" pitchFamily="2" charset="0"/>
              </a:rPr>
              <a:t>LP 997 nm radiances are sensitive to aerosols </a:t>
            </a:r>
            <a:br>
              <a:rPr lang="en-US" sz="3200" dirty="0">
                <a:latin typeface="Helvetica" pitchFamily="2" charset="0"/>
              </a:rPr>
            </a:br>
            <a:r>
              <a:rPr lang="en-US" sz="3200" dirty="0">
                <a:latin typeface="Helvetica" pitchFamily="2" charset="0"/>
              </a:rPr>
              <a:t>below 10km.  </a:t>
            </a:r>
          </a:p>
          <a:p>
            <a:r>
              <a:rPr lang="en-US" sz="3200" dirty="0">
                <a:latin typeface="Helvetica" pitchFamily="2" charset="0"/>
              </a:rPr>
              <a:t>LP can provide vertical profile information about the aerosols which Nadir instruments cannot.</a:t>
            </a:r>
          </a:p>
        </p:txBody>
      </p:sp>
    </p:spTree>
    <p:extLst>
      <p:ext uri="{BB962C8B-B14F-4D97-AF65-F5344CB8AC3E}">
        <p14:creationId xmlns:p14="http://schemas.microsoft.com/office/powerpoint/2010/main" val="3753205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EC141C-00D0-D642-A70C-82BA07994A16}"/>
              </a:ext>
            </a:extLst>
          </p:cNvPr>
          <p:cNvGrpSpPr/>
          <p:nvPr/>
        </p:nvGrpSpPr>
        <p:grpSpPr>
          <a:xfrm>
            <a:off x="246779" y="2912609"/>
            <a:ext cx="11698442" cy="3604918"/>
            <a:chOff x="439916" y="1923627"/>
            <a:chExt cx="11685319" cy="36008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292039-BBF7-5549-94CE-DBE816E79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53" r="1241"/>
            <a:stretch/>
          </p:blipFill>
          <p:spPr>
            <a:xfrm>
              <a:off x="6276340" y="1961727"/>
              <a:ext cx="5848895" cy="3562774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D32B500-D3B2-224C-9BA2-70B049899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916" y="1923627"/>
              <a:ext cx="6142713" cy="356277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E586C04-7FA3-B84D-9E2C-1D3DD3603A37}"/>
              </a:ext>
            </a:extLst>
          </p:cNvPr>
          <p:cNvSpPr txBox="1"/>
          <p:nvPr/>
        </p:nvSpPr>
        <p:spPr>
          <a:xfrm>
            <a:off x="2762656" y="2484912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20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CC7693-B763-D246-B5E2-036AAAEEBA20}"/>
              </a:ext>
            </a:extLst>
          </p:cNvPr>
          <p:cNvSpPr txBox="1"/>
          <p:nvPr/>
        </p:nvSpPr>
        <p:spPr>
          <a:xfrm>
            <a:off x="8318922" y="2523055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21 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BFB6CA-3A65-4C4B-A9FB-B089B2D77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64" y="837478"/>
            <a:ext cx="8761413" cy="706964"/>
          </a:xfrm>
        </p:spPr>
        <p:txBody>
          <a:bodyPr/>
          <a:lstStyle/>
          <a:p>
            <a:r>
              <a:rPr lang="en-US" sz="4400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9785126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790</TotalTime>
  <Words>213</Words>
  <Application>Microsoft Macintosh PowerPoint</Application>
  <PresentationFormat>Widescreen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Gothic</vt:lpstr>
      <vt:lpstr>Helvetica</vt:lpstr>
      <vt:lpstr>Wingdings 3</vt:lpstr>
      <vt:lpstr>Ion Boardroom</vt:lpstr>
      <vt:lpstr>Study Outline</vt:lpstr>
      <vt:lpstr>Orbit 44623</vt:lpstr>
      <vt:lpstr>NM and LP UVCI from SNPP: Saharan Dust </vt:lpstr>
      <vt:lpstr>Vertical Profiling of Aerosol using  LP 997 nm Radiances: Saharan Dust</vt:lpstr>
      <vt:lpstr>Orbit 41609</vt:lpstr>
      <vt:lpstr>NM and LP UVCI from SNPP: Australian Wildfires</vt:lpstr>
      <vt:lpstr>Vertical Profiling of Aerosol using  LP 997 nm Radiances: Australian Wildfires</vt:lpstr>
      <vt:lpstr>Results and Conclusions</vt:lpstr>
      <vt:lpstr>Backup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LP Orbit 44623</dc:title>
  <dc:creator>zain jerath</dc:creator>
  <cp:lastModifiedBy>Haffner, David P (GSFC-614.0)[SCIENCE SYSTEMS AND APPLICATIONS INC]</cp:lastModifiedBy>
  <cp:revision>11</cp:revision>
  <dcterms:created xsi:type="dcterms:W3CDTF">2021-08-26T17:23:48Z</dcterms:created>
  <dcterms:modified xsi:type="dcterms:W3CDTF">2021-09-09T03:22:38Z</dcterms:modified>
</cp:coreProperties>
</file>